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
  </p:notesMasterIdLst>
  <p:sldIdLst>
    <p:sldId id="261" r:id="rId2"/>
    <p:sldId id="263" r:id="rId3"/>
    <p:sldId id="262" r:id="rId4"/>
    <p:sldId id="264" r:id="rId5"/>
    <p:sldId id="265" r:id="rId6"/>
    <p:sldId id="266" r:id="rId7"/>
    <p:sldId id="267" r:id="rId8"/>
  </p:sldIdLst>
  <p:sldSz cx="12192000" cy="6858000"/>
  <p:notesSz cx="6858000" cy="9144000"/>
  <p:embeddedFontLst>
    <p:embeddedFont>
      <p:font typeface="League Spartan ExtraBold" pitchFamily="50" charset="0"/>
      <p:bold r:id="rId10"/>
    </p:embeddedFont>
    <p:embeddedFont>
      <p:font typeface="League Spartan Light" pitchFamily="50" charset="0"/>
      <p:regular r:id="rId11"/>
    </p:embeddedFont>
    <p:embeddedFont>
      <p:font typeface="League Spartan SemiBold" pitchFamily="50" charset="0"/>
      <p:bold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2339"/>
    <a:srgbClr val="123151"/>
    <a:srgbClr val="F78F28"/>
    <a:srgbClr val="379F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9" autoAdjust="0"/>
    <p:restoredTop sz="93947" autoAdjust="0"/>
  </p:normalViewPr>
  <p:slideViewPr>
    <p:cSldViewPr snapToGrid="0">
      <p:cViewPr varScale="1">
        <p:scale>
          <a:sx n="104" d="100"/>
          <a:sy n="104" d="100"/>
        </p:scale>
        <p:origin x="87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wel Korczyk" userId="88f9e924c565f0f7" providerId="LiveId" clId="{0E3C0E7D-0012-4139-8183-7EEC75B7C50A}"/>
    <pc:docChg chg="undo custSel addSld modSld">
      <pc:chgData name="Pawel Korczyk" userId="88f9e924c565f0f7" providerId="LiveId" clId="{0E3C0E7D-0012-4139-8183-7EEC75B7C50A}" dt="2026-05-31T01:48:46.604" v="2705" actId="20577"/>
      <pc:docMkLst>
        <pc:docMk/>
      </pc:docMkLst>
      <pc:sldChg chg="addSp modSp mod modNotesTx">
        <pc:chgData name="Pawel Korczyk" userId="88f9e924c565f0f7" providerId="LiveId" clId="{0E3C0E7D-0012-4139-8183-7EEC75B7C50A}" dt="2026-05-31T01:48:46.604" v="2705" actId="20577"/>
        <pc:sldMkLst>
          <pc:docMk/>
          <pc:sldMk cId="2210246458" sldId="261"/>
        </pc:sldMkLst>
        <pc:spChg chg="mod">
          <ac:chgData name="Pawel Korczyk" userId="88f9e924c565f0f7" providerId="LiveId" clId="{0E3C0E7D-0012-4139-8183-7EEC75B7C50A}" dt="2026-05-31T01:48:46.604" v="2705" actId="20577"/>
          <ac:spMkLst>
            <pc:docMk/>
            <pc:sldMk cId="2210246458" sldId="261"/>
            <ac:spMk id="3" creationId="{066FC903-4D9E-C317-5ADB-6C58DF414A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77993-24EC-4230-84F2-D21054423917}" type="datetimeFigureOut">
              <a:rPr lang="en-CA" smtClean="0"/>
              <a:t>2026-05-30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1C924B-A389-4AC9-B279-5D71D09453DA}" type="slidenum">
              <a:rPr lang="en-CA" smtClean="0"/>
              <a:t>‹#›</a:t>
            </a:fld>
            <a:endParaRPr lang="en-CA"/>
          </a:p>
        </p:txBody>
      </p:sp>
    </p:spTree>
    <p:extLst>
      <p:ext uri="{BB962C8B-B14F-4D97-AF65-F5344CB8AC3E}">
        <p14:creationId xmlns:p14="http://schemas.microsoft.com/office/powerpoint/2010/main" val="3788856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Former Philippine President Rodrigo Duterte and former Executive Secretary Salvador Medialdea were on board the jet to The Hague on March 11, 2025, for Duterte's trial at the International Criminal Court. </a:t>
            </a:r>
            <a:r>
              <a:rPr lang="en-US" dirty="0"/>
              <a:t>By Senator Bong Go - Bong Go's official Facebook page, Public Domain, https://commons.wikimedia.org/w/index.php?curid=162067562</a:t>
            </a:r>
            <a:endParaRPr lang="en-CA" dirty="0"/>
          </a:p>
        </p:txBody>
      </p:sp>
      <p:sp>
        <p:nvSpPr>
          <p:cNvPr id="4" name="Slide Number Placeholder 3"/>
          <p:cNvSpPr>
            <a:spLocks noGrp="1"/>
          </p:cNvSpPr>
          <p:nvPr>
            <p:ph type="sldNum" sz="quarter" idx="5"/>
          </p:nvPr>
        </p:nvSpPr>
        <p:spPr/>
        <p:txBody>
          <a:bodyPr/>
          <a:lstStyle/>
          <a:p>
            <a:fld id="{F81C924B-A389-4AC9-B279-5D71D09453DA}" type="slidenum">
              <a:rPr lang="en-CA" smtClean="0"/>
              <a:t>1</a:t>
            </a:fld>
            <a:endParaRPr lang="en-CA"/>
          </a:p>
        </p:txBody>
      </p:sp>
    </p:spTree>
    <p:extLst>
      <p:ext uri="{BB962C8B-B14F-4D97-AF65-F5344CB8AC3E}">
        <p14:creationId xmlns:p14="http://schemas.microsoft.com/office/powerpoint/2010/main" val="3364272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write their answer individually for 90 seconds before any sharing. Guide students to consider an individual case where a court system can deal with it, but what happens when a country or its leader is responsible for the violations?</a:t>
            </a:r>
          </a:p>
          <a:p>
            <a:endParaRPr lang="en-US" dirty="0"/>
          </a:p>
          <a:p>
            <a:r>
              <a:rPr lang="en-US" b="1" dirty="0"/>
              <a:t>Anticipated Responses and Follow-Up Prompts</a:t>
            </a:r>
          </a:p>
          <a:p>
            <a:r>
              <a:rPr lang="en-US" b="1" dirty="0"/>
              <a:t>"They should go to jail / be punished."</a:t>
            </a:r>
            <a:r>
              <a:rPr lang="en-US" dirty="0"/>
              <a:t> </a:t>
            </a:r>
            <a:r>
              <a:rPr lang="en-US" i="1" dirty="0"/>
              <a:t>"Who has the power to make that happen? What if the person who committed the violation is the one running the courts?"</a:t>
            </a:r>
            <a:endParaRPr lang="en-US" dirty="0"/>
          </a:p>
          <a:p>
            <a:r>
              <a:rPr lang="en-US" b="1" dirty="0"/>
              <a:t>"Other countries should do something."</a:t>
            </a:r>
            <a:r>
              <a:rPr lang="en-US" dirty="0"/>
              <a:t> </a:t>
            </a:r>
            <a:r>
              <a:rPr lang="en-US" i="1" dirty="0"/>
              <a:t>"What gives them the right? What if they have trade deals with that country and don't want to upset them?"</a:t>
            </a:r>
            <a:endParaRPr lang="en-US" dirty="0"/>
          </a:p>
          <a:p>
            <a:r>
              <a:rPr lang="en-US" b="1" dirty="0"/>
              <a:t>"The UN should step in."</a:t>
            </a:r>
            <a:r>
              <a:rPr lang="en-US" dirty="0"/>
              <a:t> </a:t>
            </a:r>
            <a:r>
              <a:rPr lang="en-US" i="1" dirty="0"/>
              <a:t>"What tools does the UN actually have? Can it arrest anyone?"</a:t>
            </a:r>
            <a:r>
              <a:rPr lang="en-US" dirty="0"/>
              <a:t> Level 1 and 2 students likely won’t know the answer – that’s fine, the rest of this lesson will get there.</a:t>
            </a:r>
          </a:p>
          <a:p>
            <a:r>
              <a:rPr lang="en-US" b="1" dirty="0"/>
              <a:t>"Nothing can be done. Powerful people always get away with it."</a:t>
            </a:r>
            <a:r>
              <a:rPr lang="en-US" dirty="0"/>
              <a:t> Don't dismiss this. It reflects a real pattern. Respond with: </a:t>
            </a:r>
            <a:r>
              <a:rPr lang="en-US" i="1" dirty="0"/>
              <a:t>"That's often true. So what would need to change for that not to be true? What conditions would have to exist?"</a:t>
            </a:r>
            <a:r>
              <a:rPr lang="en-US" dirty="0"/>
              <a:t> </a:t>
            </a:r>
          </a:p>
          <a:p>
            <a:r>
              <a:rPr lang="en-US" b="1" dirty="0"/>
              <a:t>"The people should protest / vote them out."</a:t>
            </a:r>
            <a:r>
              <a:rPr lang="en-US" dirty="0"/>
              <a:t> </a:t>
            </a:r>
            <a:r>
              <a:rPr lang="en-US" i="1" dirty="0"/>
              <a:t>"What if the leader is genuinely popular? Does popularity affect whether something is right or wrong? Does it affect whether someone is held accountable?"</a:t>
            </a:r>
            <a:endParaRPr lang="en-US" dirty="0"/>
          </a:p>
          <a:p>
            <a:endParaRPr lang="en-CA" dirty="0"/>
          </a:p>
        </p:txBody>
      </p:sp>
      <p:sp>
        <p:nvSpPr>
          <p:cNvPr id="4" name="Slide Number Placeholder 3"/>
          <p:cNvSpPr>
            <a:spLocks noGrp="1"/>
          </p:cNvSpPr>
          <p:nvPr>
            <p:ph type="sldNum" sz="quarter" idx="5"/>
          </p:nvPr>
        </p:nvSpPr>
        <p:spPr/>
        <p:txBody>
          <a:bodyPr/>
          <a:lstStyle/>
          <a:p>
            <a:fld id="{F81C924B-A389-4AC9-B279-5D71D09453DA}" type="slidenum">
              <a:rPr lang="en-CA" smtClean="0"/>
              <a:t>2</a:t>
            </a:fld>
            <a:endParaRPr lang="en-CA"/>
          </a:p>
        </p:txBody>
      </p:sp>
    </p:spTree>
    <p:extLst>
      <p:ext uri="{BB962C8B-B14F-4D97-AF65-F5344CB8AC3E}">
        <p14:creationId xmlns:p14="http://schemas.microsoft.com/office/powerpoint/2010/main" val="2888435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Anticipated Student Responses and Follow-Up Prompts</a:t>
            </a:r>
          </a:p>
          <a:p>
            <a:r>
              <a:rPr lang="en-US" b="1" dirty="0"/>
              <a:t>"Because some governments are corrupt."</a:t>
            </a:r>
            <a:r>
              <a:rPr lang="en-US" dirty="0"/>
              <a:t> Good starting point: </a:t>
            </a:r>
            <a:r>
              <a:rPr lang="en-US" i="1" dirty="0"/>
              <a:t>"So who checks on the government when the government itself is the problem? Who has that power?"</a:t>
            </a:r>
            <a:r>
              <a:rPr lang="en-US" dirty="0"/>
              <a:t> This naturally leads into the NGO/ICC distinction.</a:t>
            </a:r>
          </a:p>
          <a:p>
            <a:r>
              <a:rPr lang="en-US" b="1" dirty="0"/>
              <a:t>"Other countries should intervene."</a:t>
            </a:r>
            <a:r>
              <a:rPr lang="en-US" dirty="0"/>
              <a:t> Worth following up: </a:t>
            </a:r>
            <a:r>
              <a:rPr lang="en-US" i="1" dirty="0"/>
              <a:t>"What gives another country the right to interfere? And what if they have their own interests in staying quiet?"</a:t>
            </a:r>
            <a:r>
              <a:rPr lang="en-US" dirty="0"/>
              <a:t> This opens the sovereignty angle without you having to introduce it.</a:t>
            </a:r>
          </a:p>
          <a:p>
            <a:r>
              <a:rPr lang="en-US" b="1" dirty="0"/>
              <a:t>"The UN should stop it."</a:t>
            </a:r>
            <a:r>
              <a:rPr lang="en-US" dirty="0"/>
              <a:t> Common and worth addressing directly: </a:t>
            </a:r>
            <a:r>
              <a:rPr lang="en-US" i="1" dirty="0"/>
              <a:t>"What tools does the UN actually have? Can it arrest anyone? Can it force a country to do anything?"</a:t>
            </a:r>
            <a:r>
              <a:rPr lang="en-US" dirty="0"/>
              <a:t> Students are often surprised by the answer.</a:t>
            </a:r>
          </a:p>
          <a:p>
            <a:r>
              <a:rPr lang="en-US" b="1" dirty="0"/>
              <a:t>"People should protest or vote them out."</a:t>
            </a:r>
            <a:r>
              <a:rPr lang="en-US" dirty="0"/>
              <a:t> Validate this, then complicate it: </a:t>
            </a:r>
            <a:r>
              <a:rPr lang="en-US" i="1" dirty="0"/>
              <a:t>"What if the leader is genuinely popular? Duterte had an 86% approval rating when he took office. Does popularity make something right? And does it affect accountability?"</a:t>
            </a:r>
            <a:endParaRPr lang="en-US" dirty="0"/>
          </a:p>
          <a:p>
            <a:endParaRPr lang="en-CA" dirty="0"/>
          </a:p>
        </p:txBody>
      </p:sp>
      <p:sp>
        <p:nvSpPr>
          <p:cNvPr id="4" name="Slide Number Placeholder 3"/>
          <p:cNvSpPr>
            <a:spLocks noGrp="1"/>
          </p:cNvSpPr>
          <p:nvPr>
            <p:ph type="sldNum" sz="quarter" idx="5"/>
          </p:nvPr>
        </p:nvSpPr>
        <p:spPr/>
        <p:txBody>
          <a:bodyPr/>
          <a:lstStyle/>
          <a:p>
            <a:fld id="{F81C924B-A389-4AC9-B279-5D71D09453DA}" type="slidenum">
              <a:rPr lang="en-CA" smtClean="0"/>
              <a:t>3</a:t>
            </a:fld>
            <a:endParaRPr lang="en-CA"/>
          </a:p>
        </p:txBody>
      </p:sp>
    </p:spTree>
    <p:extLst>
      <p:ext uri="{BB962C8B-B14F-4D97-AF65-F5344CB8AC3E}">
        <p14:creationId xmlns:p14="http://schemas.microsoft.com/office/powerpoint/2010/main" val="4160954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CONTENT WARNING – Some of his quotes deal with rape and murder. Make sure to pre-view and consider how appropriate this clip is for your class.</a:t>
            </a:r>
          </a:p>
        </p:txBody>
      </p:sp>
      <p:sp>
        <p:nvSpPr>
          <p:cNvPr id="4" name="Slide Number Placeholder 3"/>
          <p:cNvSpPr>
            <a:spLocks noGrp="1"/>
          </p:cNvSpPr>
          <p:nvPr>
            <p:ph type="sldNum" sz="quarter" idx="5"/>
          </p:nvPr>
        </p:nvSpPr>
        <p:spPr/>
        <p:txBody>
          <a:bodyPr/>
          <a:lstStyle/>
          <a:p>
            <a:fld id="{F81C924B-A389-4AC9-B279-5D71D09453DA}" type="slidenum">
              <a:rPr lang="en-CA" smtClean="0"/>
              <a:t>4</a:t>
            </a:fld>
            <a:endParaRPr lang="en-CA"/>
          </a:p>
        </p:txBody>
      </p:sp>
    </p:spTree>
    <p:extLst>
      <p:ext uri="{BB962C8B-B14F-4D97-AF65-F5344CB8AC3E}">
        <p14:creationId xmlns:p14="http://schemas.microsoft.com/office/powerpoint/2010/main" val="2057415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81C924B-A389-4AC9-B279-5D71D09453DA}" type="slidenum">
              <a:rPr lang="en-CA" smtClean="0"/>
              <a:t>6</a:t>
            </a:fld>
            <a:endParaRPr lang="en-CA"/>
          </a:p>
        </p:txBody>
      </p:sp>
    </p:spTree>
    <p:extLst>
      <p:ext uri="{BB962C8B-B14F-4D97-AF65-F5344CB8AC3E}">
        <p14:creationId xmlns:p14="http://schemas.microsoft.com/office/powerpoint/2010/main" val="1299070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81C924B-A389-4AC9-B279-5D71D09453DA}" type="slidenum">
              <a:rPr lang="en-CA" smtClean="0"/>
              <a:t>7</a:t>
            </a:fld>
            <a:endParaRPr lang="en-CA"/>
          </a:p>
        </p:txBody>
      </p:sp>
    </p:spTree>
    <p:extLst>
      <p:ext uri="{BB962C8B-B14F-4D97-AF65-F5344CB8AC3E}">
        <p14:creationId xmlns:p14="http://schemas.microsoft.com/office/powerpoint/2010/main" val="40291383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948553-16E5-3A8B-9EDD-AB743B1E93F5}"/>
              </a:ext>
            </a:extLst>
          </p:cNvPr>
          <p:cNvSpPr/>
          <p:nvPr userDrawn="1"/>
        </p:nvSpPr>
        <p:spPr>
          <a:xfrm>
            <a:off x="0" y="0"/>
            <a:ext cx="12192000" cy="6340415"/>
          </a:xfrm>
          <a:prstGeom prst="rect">
            <a:avLst/>
          </a:prstGeom>
          <a:solidFill>
            <a:srgbClr val="1231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CA" dirty="0"/>
          </a:p>
        </p:txBody>
      </p:sp>
      <p:sp>
        <p:nvSpPr>
          <p:cNvPr id="2" name="Title 1">
            <a:extLst>
              <a:ext uri="{FF2B5EF4-FFF2-40B4-BE49-F238E27FC236}">
                <a16:creationId xmlns:a16="http://schemas.microsoft.com/office/drawing/2014/main" id="{66253984-87AA-2428-DEA7-E0B4A4430083}"/>
              </a:ext>
            </a:extLst>
          </p:cNvPr>
          <p:cNvSpPr>
            <a:spLocks noGrp="1"/>
          </p:cNvSpPr>
          <p:nvPr>
            <p:ph type="ctrTitle" hasCustomPrompt="1"/>
          </p:nvPr>
        </p:nvSpPr>
        <p:spPr>
          <a:xfrm>
            <a:off x="234799" y="1911300"/>
            <a:ext cx="8958339" cy="904786"/>
          </a:xfrm>
          <a:prstGeom prst="rect">
            <a:avLst/>
          </a:prstGeom>
          <a:noFill/>
        </p:spPr>
        <p:txBody>
          <a:bodyPr anchor="ctr">
            <a:noAutofit/>
          </a:bodyPr>
          <a:lstStyle>
            <a:lvl1pPr algn="l">
              <a:defRPr sz="8000">
                <a:solidFill>
                  <a:schemeClr val="bg1"/>
                </a:solidFill>
                <a:effectLst>
                  <a:outerShdw blurRad="50800" dist="38100" dir="8100000" algn="tr" rotWithShape="0">
                    <a:prstClr val="black">
                      <a:alpha val="40000"/>
                    </a:prstClr>
                  </a:outerShdw>
                </a:effectLst>
                <a:latin typeface="League Spartan ExtraBold" pitchFamily="50" charset="0"/>
              </a:defRPr>
            </a:lvl1pPr>
          </a:lstStyle>
          <a:p>
            <a:r>
              <a:rPr lang="en-US" dirty="0"/>
              <a:t>Short Title</a:t>
            </a:r>
            <a:endParaRPr lang="en-CA" dirty="0"/>
          </a:p>
        </p:txBody>
      </p:sp>
      <p:sp>
        <p:nvSpPr>
          <p:cNvPr id="3" name="Subtitle 2">
            <a:extLst>
              <a:ext uri="{FF2B5EF4-FFF2-40B4-BE49-F238E27FC236}">
                <a16:creationId xmlns:a16="http://schemas.microsoft.com/office/drawing/2014/main" id="{EDDE3539-0618-5127-1032-9756E1DD8CF1}"/>
              </a:ext>
            </a:extLst>
          </p:cNvPr>
          <p:cNvSpPr>
            <a:spLocks noGrp="1"/>
          </p:cNvSpPr>
          <p:nvPr>
            <p:ph type="subTitle" idx="1" hasCustomPrompt="1"/>
          </p:nvPr>
        </p:nvSpPr>
        <p:spPr>
          <a:xfrm>
            <a:off x="234799" y="4135451"/>
            <a:ext cx="7683690" cy="620880"/>
          </a:xfrm>
          <a:noFill/>
          <a:ln>
            <a:noFill/>
          </a:ln>
        </p:spPr>
        <p:txBody>
          <a:bodyPr anchor="ctr"/>
          <a:lstStyle>
            <a:lvl1pPr marL="0" indent="0" algn="l">
              <a:buNone/>
              <a:defRPr sz="2400" i="1">
                <a:solidFill>
                  <a:schemeClr val="bg1"/>
                </a:solidFill>
                <a:latin typeface="League Spartan Light"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Lesson guiding question</a:t>
            </a:r>
            <a:endParaRPr lang="en-CA" dirty="0"/>
          </a:p>
        </p:txBody>
      </p:sp>
      <p:sp>
        <p:nvSpPr>
          <p:cNvPr id="5" name="Rectangle 4">
            <a:extLst>
              <a:ext uri="{FF2B5EF4-FFF2-40B4-BE49-F238E27FC236}">
                <a16:creationId xmlns:a16="http://schemas.microsoft.com/office/drawing/2014/main" id="{75A0BE89-E176-2BF2-0B64-D1863208887E}"/>
              </a:ext>
            </a:extLst>
          </p:cNvPr>
          <p:cNvSpPr/>
          <p:nvPr userDrawn="1"/>
        </p:nvSpPr>
        <p:spPr>
          <a:xfrm>
            <a:off x="0" y="6340415"/>
            <a:ext cx="12192000" cy="517585"/>
          </a:xfrm>
          <a:prstGeom prst="rect">
            <a:avLst/>
          </a:prstGeom>
          <a:solidFill>
            <a:srgbClr val="F78F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7" name="Picture 6">
            <a:extLst>
              <a:ext uri="{FF2B5EF4-FFF2-40B4-BE49-F238E27FC236}">
                <a16:creationId xmlns:a16="http://schemas.microsoft.com/office/drawing/2014/main" id="{3DFE9A16-BD41-9F33-29FE-ACA9A48D9C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4801" y="204491"/>
            <a:ext cx="1809660" cy="823575"/>
          </a:xfrm>
          <a:prstGeom prst="rect">
            <a:avLst/>
          </a:prstGeom>
        </p:spPr>
      </p:pic>
      <p:cxnSp>
        <p:nvCxnSpPr>
          <p:cNvPr id="15" name="Straight Connector 14">
            <a:extLst>
              <a:ext uri="{FF2B5EF4-FFF2-40B4-BE49-F238E27FC236}">
                <a16:creationId xmlns:a16="http://schemas.microsoft.com/office/drawing/2014/main" id="{3722C620-CFBF-36A7-4512-0895FD9C641A}"/>
              </a:ext>
            </a:extLst>
          </p:cNvPr>
          <p:cNvCxnSpPr/>
          <p:nvPr userDrawn="1"/>
        </p:nvCxnSpPr>
        <p:spPr>
          <a:xfrm>
            <a:off x="234799" y="3927182"/>
            <a:ext cx="4751268"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18" name="Content Placeholder 17">
            <a:extLst>
              <a:ext uri="{FF2B5EF4-FFF2-40B4-BE49-F238E27FC236}">
                <a16:creationId xmlns:a16="http://schemas.microsoft.com/office/drawing/2014/main" id="{50A72067-EE50-3F60-30EA-567747F910E9}"/>
              </a:ext>
            </a:extLst>
          </p:cNvPr>
          <p:cNvSpPr>
            <a:spLocks noGrp="1"/>
          </p:cNvSpPr>
          <p:nvPr>
            <p:ph sz="quarter" idx="10" hasCustomPrompt="1"/>
          </p:nvPr>
        </p:nvSpPr>
        <p:spPr>
          <a:xfrm>
            <a:off x="234950" y="2816225"/>
            <a:ext cx="8958263" cy="1031875"/>
          </a:xfrm>
        </p:spPr>
        <p:txBody>
          <a:bodyPr>
            <a:noAutofit/>
          </a:bodyPr>
          <a:lstStyle>
            <a:lvl1pPr>
              <a:buNone/>
              <a:defRPr sz="6600">
                <a:solidFill>
                  <a:srgbClr val="F78F28"/>
                </a:solidFill>
                <a:latin typeface="League Spartan ExtraBold" pitchFamily="50" charset="0"/>
              </a:defRPr>
            </a:lvl1pPr>
          </a:lstStyle>
          <a:p>
            <a:pPr lvl="0"/>
            <a:r>
              <a:rPr lang="en-US" dirty="0"/>
              <a:t>Concepts</a:t>
            </a:r>
          </a:p>
        </p:txBody>
      </p:sp>
    </p:spTree>
    <p:extLst>
      <p:ext uri="{BB962C8B-B14F-4D97-AF65-F5344CB8AC3E}">
        <p14:creationId xmlns:p14="http://schemas.microsoft.com/office/powerpoint/2010/main" val="3897821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926B8B-AD99-B5D6-3B74-0E27EDA0B17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12D25B2-4665-5F96-2568-A29681CE3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E805D9B-61C7-E96C-A24F-408F7A6E9C7C}"/>
              </a:ext>
            </a:extLst>
          </p:cNvPr>
          <p:cNvSpPr>
            <a:spLocks noGrp="1"/>
          </p:cNvSpPr>
          <p:nvPr>
            <p:ph type="dt" sz="half" idx="10"/>
          </p:nvPr>
        </p:nvSpPr>
        <p:spPr/>
        <p:txBody>
          <a:bodyPr/>
          <a:lstStyle/>
          <a:p>
            <a:fld id="{154D6D57-9F45-4B9B-8089-0FE1C766372C}" type="datetimeFigureOut">
              <a:rPr lang="en-CA" smtClean="0"/>
              <a:t>2026-05-30</a:t>
            </a:fld>
            <a:endParaRPr lang="en-CA"/>
          </a:p>
        </p:txBody>
      </p:sp>
      <p:sp>
        <p:nvSpPr>
          <p:cNvPr id="5" name="Footer Placeholder 4">
            <a:extLst>
              <a:ext uri="{FF2B5EF4-FFF2-40B4-BE49-F238E27FC236}">
                <a16:creationId xmlns:a16="http://schemas.microsoft.com/office/drawing/2014/main" id="{9A8C693A-0645-6612-CD83-1883CA9995D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9A3F0829-A711-1428-903E-E889AA0DA71A}"/>
              </a:ext>
            </a:extLst>
          </p:cNvPr>
          <p:cNvSpPr>
            <a:spLocks noGrp="1"/>
          </p:cNvSpPr>
          <p:nvPr>
            <p:ph type="sldNum" sz="quarter" idx="12"/>
          </p:nvPr>
        </p:nvSpPr>
        <p:spPr>
          <a:xfrm>
            <a:off x="8610600" y="6356350"/>
            <a:ext cx="2743200" cy="365125"/>
          </a:xfrm>
          <a:prstGeom prst="rect">
            <a:avLst/>
          </a:prstGeom>
        </p:spPr>
        <p:txBody>
          <a:bodyPr/>
          <a:lstStyle/>
          <a:p>
            <a:fld id="{83A0BD35-3878-4D38-A92D-FFE884BC763E}" type="slidenum">
              <a:rPr lang="en-CA" smtClean="0"/>
              <a:t>‹#›</a:t>
            </a:fld>
            <a:endParaRPr lang="en-CA"/>
          </a:p>
        </p:txBody>
      </p:sp>
    </p:spTree>
    <p:extLst>
      <p:ext uri="{BB962C8B-B14F-4D97-AF65-F5344CB8AC3E}">
        <p14:creationId xmlns:p14="http://schemas.microsoft.com/office/powerpoint/2010/main" val="1933322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20731-F895-B830-64F2-074D453C9843}"/>
              </a:ext>
            </a:extLst>
          </p:cNvPr>
          <p:cNvSpPr>
            <a:spLocks noGrp="1"/>
          </p:cNvSpPr>
          <p:nvPr>
            <p:ph type="title"/>
          </p:nvPr>
        </p:nvSpPr>
        <p:spPr/>
        <p:txBody>
          <a:bodyPr/>
          <a:lstStyle>
            <a:lvl1pPr>
              <a:defRPr>
                <a:latin typeface="League Spartan SemiBold" pitchFamily="50" charset="0"/>
              </a:defRPr>
            </a:lvl1pPr>
          </a:lstStyle>
          <a:p>
            <a:r>
              <a:rPr lang="en-US" dirty="0"/>
              <a:t>Click to edit Master title style</a:t>
            </a:r>
            <a:endParaRPr lang="en-CA" dirty="0"/>
          </a:p>
        </p:txBody>
      </p:sp>
      <p:sp>
        <p:nvSpPr>
          <p:cNvPr id="3" name="Content Placeholder 2">
            <a:extLst>
              <a:ext uri="{FF2B5EF4-FFF2-40B4-BE49-F238E27FC236}">
                <a16:creationId xmlns:a16="http://schemas.microsoft.com/office/drawing/2014/main" id="{2EF253CB-EB96-C913-6001-2EB611F7DB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A67C49F-4D2D-30FE-B96B-E12CA748CD9E}"/>
              </a:ext>
            </a:extLst>
          </p:cNvPr>
          <p:cNvSpPr>
            <a:spLocks noGrp="1"/>
          </p:cNvSpPr>
          <p:nvPr>
            <p:ph type="dt" sz="half" idx="10"/>
          </p:nvPr>
        </p:nvSpPr>
        <p:spPr/>
        <p:txBody>
          <a:bodyPr/>
          <a:lstStyle/>
          <a:p>
            <a:fld id="{154D6D57-9F45-4B9B-8089-0FE1C766372C}" type="datetimeFigureOut">
              <a:rPr lang="en-CA" smtClean="0"/>
              <a:t>2026-05-30</a:t>
            </a:fld>
            <a:endParaRPr lang="en-CA"/>
          </a:p>
        </p:txBody>
      </p:sp>
      <p:sp>
        <p:nvSpPr>
          <p:cNvPr id="5" name="Footer Placeholder 4">
            <a:extLst>
              <a:ext uri="{FF2B5EF4-FFF2-40B4-BE49-F238E27FC236}">
                <a16:creationId xmlns:a16="http://schemas.microsoft.com/office/drawing/2014/main" id="{F901D7CB-A91E-5DA3-0537-C96946AF794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B6A3AD7-A108-56DC-D6F2-69CF768E87F9}"/>
              </a:ext>
            </a:extLst>
          </p:cNvPr>
          <p:cNvSpPr>
            <a:spLocks noGrp="1"/>
          </p:cNvSpPr>
          <p:nvPr>
            <p:ph type="sldNum" sz="quarter" idx="12"/>
          </p:nvPr>
        </p:nvSpPr>
        <p:spPr>
          <a:xfrm>
            <a:off x="8610600" y="6356350"/>
            <a:ext cx="2743200" cy="365125"/>
          </a:xfrm>
          <a:prstGeom prst="rect">
            <a:avLst/>
          </a:prstGeom>
        </p:spPr>
        <p:txBody>
          <a:bodyPr/>
          <a:lstStyle/>
          <a:p>
            <a:fld id="{83A0BD35-3878-4D38-A92D-FFE884BC763E}" type="slidenum">
              <a:rPr lang="en-CA" smtClean="0"/>
              <a:t>‹#›</a:t>
            </a:fld>
            <a:endParaRPr lang="en-CA"/>
          </a:p>
        </p:txBody>
      </p:sp>
    </p:spTree>
    <p:extLst>
      <p:ext uri="{BB962C8B-B14F-4D97-AF65-F5344CB8AC3E}">
        <p14:creationId xmlns:p14="http://schemas.microsoft.com/office/powerpoint/2010/main" val="3661229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AE914-A77B-937B-4AEB-0CAB808D7997}"/>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9D2128B-5077-CE13-0AF9-46C6F7687127}"/>
              </a:ext>
            </a:extLst>
          </p:cNvPr>
          <p:cNvSpPr>
            <a:spLocks noGrp="1"/>
          </p:cNvSpPr>
          <p:nvPr>
            <p:ph sz="half" idx="1"/>
          </p:nvPr>
        </p:nvSpPr>
        <p:spPr>
          <a:xfrm>
            <a:off x="7686136" y="1425178"/>
            <a:ext cx="421831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B9A2622E-D553-8C5B-DD56-A9575B8A501B}"/>
              </a:ext>
            </a:extLst>
          </p:cNvPr>
          <p:cNvSpPr>
            <a:spLocks noGrp="1"/>
          </p:cNvSpPr>
          <p:nvPr>
            <p:ph type="dt" sz="half" idx="10"/>
          </p:nvPr>
        </p:nvSpPr>
        <p:spPr/>
        <p:txBody>
          <a:bodyPr/>
          <a:lstStyle/>
          <a:p>
            <a:fld id="{154D6D57-9F45-4B9B-8089-0FE1C766372C}" type="datetimeFigureOut">
              <a:rPr lang="en-CA" smtClean="0"/>
              <a:t>2026-05-30</a:t>
            </a:fld>
            <a:endParaRPr lang="en-CA"/>
          </a:p>
        </p:txBody>
      </p:sp>
      <p:sp>
        <p:nvSpPr>
          <p:cNvPr id="6" name="Footer Placeholder 5">
            <a:extLst>
              <a:ext uri="{FF2B5EF4-FFF2-40B4-BE49-F238E27FC236}">
                <a16:creationId xmlns:a16="http://schemas.microsoft.com/office/drawing/2014/main" id="{F7E2D888-0769-096E-4B33-304816FC69F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93A346DB-9196-CCE8-0BA6-9E91E3ECA440}"/>
              </a:ext>
            </a:extLst>
          </p:cNvPr>
          <p:cNvSpPr>
            <a:spLocks noGrp="1"/>
          </p:cNvSpPr>
          <p:nvPr>
            <p:ph type="sldNum" sz="quarter" idx="12"/>
          </p:nvPr>
        </p:nvSpPr>
        <p:spPr>
          <a:xfrm>
            <a:off x="8610600" y="6356350"/>
            <a:ext cx="2743200" cy="365125"/>
          </a:xfrm>
          <a:prstGeom prst="rect">
            <a:avLst/>
          </a:prstGeom>
        </p:spPr>
        <p:txBody>
          <a:bodyPr/>
          <a:lstStyle/>
          <a:p>
            <a:fld id="{83A0BD35-3878-4D38-A92D-FFE884BC763E}" type="slidenum">
              <a:rPr lang="en-CA" smtClean="0"/>
              <a:t>‹#›</a:t>
            </a:fld>
            <a:endParaRPr lang="en-CA"/>
          </a:p>
        </p:txBody>
      </p:sp>
      <p:sp>
        <p:nvSpPr>
          <p:cNvPr id="9" name="Media Placeholder 8">
            <a:extLst>
              <a:ext uri="{FF2B5EF4-FFF2-40B4-BE49-F238E27FC236}">
                <a16:creationId xmlns:a16="http://schemas.microsoft.com/office/drawing/2014/main" id="{A1656A80-6373-96C0-1169-2AB56C682853}"/>
              </a:ext>
            </a:extLst>
          </p:cNvPr>
          <p:cNvSpPr>
            <a:spLocks noGrp="1"/>
          </p:cNvSpPr>
          <p:nvPr>
            <p:ph type="media" sz="quarter" idx="13"/>
          </p:nvPr>
        </p:nvSpPr>
        <p:spPr>
          <a:xfrm>
            <a:off x="266700" y="1425178"/>
            <a:ext cx="7272338" cy="4351338"/>
          </a:xfrm>
        </p:spPr>
        <p:txBody>
          <a:bodyPr/>
          <a:lstStyle/>
          <a:p>
            <a:endParaRPr lang="en-CA"/>
          </a:p>
        </p:txBody>
      </p:sp>
    </p:spTree>
    <p:extLst>
      <p:ext uri="{BB962C8B-B14F-4D97-AF65-F5344CB8AC3E}">
        <p14:creationId xmlns:p14="http://schemas.microsoft.com/office/powerpoint/2010/main" val="123347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FDB71-4C80-7B0B-BEFE-0D227B113E9D}"/>
              </a:ext>
            </a:extLst>
          </p:cNvPr>
          <p:cNvSpPr>
            <a:spLocks noGrp="1"/>
          </p:cNvSpPr>
          <p:nvPr>
            <p:ph type="title"/>
          </p:nvPr>
        </p:nvSpPr>
        <p:spPr>
          <a:xfrm>
            <a:off x="838200" y="207033"/>
            <a:ext cx="10515600" cy="62101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FFE35E2-115A-16B1-1219-E08E12A8BD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870786-A52F-1883-0159-ED6F0B86FD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F2B339BC-2C60-7A36-5B3C-F0C0DC4FE3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A4E105-700C-1BB5-3FF4-2FF54D9F0D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89882A3B-D9FC-38B8-7887-63E028EA8BEB}"/>
              </a:ext>
            </a:extLst>
          </p:cNvPr>
          <p:cNvSpPr>
            <a:spLocks noGrp="1"/>
          </p:cNvSpPr>
          <p:nvPr>
            <p:ph type="dt" sz="half" idx="10"/>
          </p:nvPr>
        </p:nvSpPr>
        <p:spPr/>
        <p:txBody>
          <a:bodyPr/>
          <a:lstStyle/>
          <a:p>
            <a:fld id="{154D6D57-9F45-4B9B-8089-0FE1C766372C}" type="datetimeFigureOut">
              <a:rPr lang="en-CA" smtClean="0"/>
              <a:t>2026-05-30</a:t>
            </a:fld>
            <a:endParaRPr lang="en-CA"/>
          </a:p>
        </p:txBody>
      </p:sp>
      <p:sp>
        <p:nvSpPr>
          <p:cNvPr id="8" name="Footer Placeholder 7">
            <a:extLst>
              <a:ext uri="{FF2B5EF4-FFF2-40B4-BE49-F238E27FC236}">
                <a16:creationId xmlns:a16="http://schemas.microsoft.com/office/drawing/2014/main" id="{25FC7572-CF36-9D23-8A30-FCA4032178BA}"/>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81EC1928-2B6D-E0E7-025F-217678017940}"/>
              </a:ext>
            </a:extLst>
          </p:cNvPr>
          <p:cNvSpPr>
            <a:spLocks noGrp="1"/>
          </p:cNvSpPr>
          <p:nvPr>
            <p:ph type="sldNum" sz="quarter" idx="12"/>
          </p:nvPr>
        </p:nvSpPr>
        <p:spPr>
          <a:xfrm>
            <a:off x="8610600" y="6356350"/>
            <a:ext cx="2743200" cy="365125"/>
          </a:xfrm>
          <a:prstGeom prst="rect">
            <a:avLst/>
          </a:prstGeom>
        </p:spPr>
        <p:txBody>
          <a:bodyPr/>
          <a:lstStyle/>
          <a:p>
            <a:fld id="{83A0BD35-3878-4D38-A92D-FFE884BC763E}" type="slidenum">
              <a:rPr lang="en-CA" smtClean="0"/>
              <a:t>‹#›</a:t>
            </a:fld>
            <a:endParaRPr lang="en-CA"/>
          </a:p>
        </p:txBody>
      </p:sp>
    </p:spTree>
    <p:extLst>
      <p:ext uri="{BB962C8B-B14F-4D97-AF65-F5344CB8AC3E}">
        <p14:creationId xmlns:p14="http://schemas.microsoft.com/office/powerpoint/2010/main" val="1473667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3D2BF-8DCC-863D-C70D-D7055BF1FB4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D5C51ED3-D442-03CD-D47C-40E15C122B54}"/>
              </a:ext>
            </a:extLst>
          </p:cNvPr>
          <p:cNvSpPr>
            <a:spLocks noGrp="1"/>
          </p:cNvSpPr>
          <p:nvPr>
            <p:ph type="dt" sz="half" idx="10"/>
          </p:nvPr>
        </p:nvSpPr>
        <p:spPr/>
        <p:txBody>
          <a:bodyPr/>
          <a:lstStyle/>
          <a:p>
            <a:fld id="{154D6D57-9F45-4B9B-8089-0FE1C766372C}" type="datetimeFigureOut">
              <a:rPr lang="en-CA" smtClean="0"/>
              <a:t>2026-05-30</a:t>
            </a:fld>
            <a:endParaRPr lang="en-CA"/>
          </a:p>
        </p:txBody>
      </p:sp>
      <p:sp>
        <p:nvSpPr>
          <p:cNvPr id="4" name="Footer Placeholder 3">
            <a:extLst>
              <a:ext uri="{FF2B5EF4-FFF2-40B4-BE49-F238E27FC236}">
                <a16:creationId xmlns:a16="http://schemas.microsoft.com/office/drawing/2014/main" id="{230E8428-01E3-5CA5-2228-A50A4CBFC19A}"/>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3F46EF91-8A0E-82A7-C080-CA6436D4EA20}"/>
              </a:ext>
            </a:extLst>
          </p:cNvPr>
          <p:cNvSpPr>
            <a:spLocks noGrp="1"/>
          </p:cNvSpPr>
          <p:nvPr>
            <p:ph type="sldNum" sz="quarter" idx="12"/>
          </p:nvPr>
        </p:nvSpPr>
        <p:spPr>
          <a:xfrm>
            <a:off x="8610600" y="6356350"/>
            <a:ext cx="2743200" cy="365125"/>
          </a:xfrm>
          <a:prstGeom prst="rect">
            <a:avLst/>
          </a:prstGeom>
        </p:spPr>
        <p:txBody>
          <a:bodyPr/>
          <a:lstStyle/>
          <a:p>
            <a:fld id="{83A0BD35-3878-4D38-A92D-FFE884BC763E}" type="slidenum">
              <a:rPr lang="en-CA" smtClean="0"/>
              <a:t>‹#›</a:t>
            </a:fld>
            <a:endParaRPr lang="en-CA"/>
          </a:p>
        </p:txBody>
      </p:sp>
    </p:spTree>
    <p:extLst>
      <p:ext uri="{BB962C8B-B14F-4D97-AF65-F5344CB8AC3E}">
        <p14:creationId xmlns:p14="http://schemas.microsoft.com/office/powerpoint/2010/main" val="4093801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3F312F-E3F7-3D07-64E3-8FF1B9124EAD}"/>
              </a:ext>
            </a:extLst>
          </p:cNvPr>
          <p:cNvSpPr>
            <a:spLocks noGrp="1"/>
          </p:cNvSpPr>
          <p:nvPr>
            <p:ph type="dt" sz="half" idx="10"/>
          </p:nvPr>
        </p:nvSpPr>
        <p:spPr/>
        <p:txBody>
          <a:bodyPr/>
          <a:lstStyle/>
          <a:p>
            <a:fld id="{154D6D57-9F45-4B9B-8089-0FE1C766372C}" type="datetimeFigureOut">
              <a:rPr lang="en-CA" smtClean="0"/>
              <a:t>2026-05-30</a:t>
            </a:fld>
            <a:endParaRPr lang="en-CA"/>
          </a:p>
        </p:txBody>
      </p:sp>
      <p:sp>
        <p:nvSpPr>
          <p:cNvPr id="3" name="Footer Placeholder 2">
            <a:extLst>
              <a:ext uri="{FF2B5EF4-FFF2-40B4-BE49-F238E27FC236}">
                <a16:creationId xmlns:a16="http://schemas.microsoft.com/office/drawing/2014/main" id="{85625761-6D58-B95B-0E16-3A455F03EFCB}"/>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EF6429B5-9ADD-A6C0-A730-38229AB70E57}"/>
              </a:ext>
            </a:extLst>
          </p:cNvPr>
          <p:cNvSpPr>
            <a:spLocks noGrp="1"/>
          </p:cNvSpPr>
          <p:nvPr>
            <p:ph type="sldNum" sz="quarter" idx="12"/>
          </p:nvPr>
        </p:nvSpPr>
        <p:spPr>
          <a:xfrm>
            <a:off x="8610600" y="6356350"/>
            <a:ext cx="2743200" cy="365125"/>
          </a:xfrm>
          <a:prstGeom prst="rect">
            <a:avLst/>
          </a:prstGeom>
        </p:spPr>
        <p:txBody>
          <a:bodyPr/>
          <a:lstStyle/>
          <a:p>
            <a:fld id="{83A0BD35-3878-4D38-A92D-FFE884BC763E}" type="slidenum">
              <a:rPr lang="en-CA" smtClean="0"/>
              <a:t>‹#›</a:t>
            </a:fld>
            <a:endParaRPr lang="en-CA"/>
          </a:p>
        </p:txBody>
      </p:sp>
    </p:spTree>
    <p:extLst>
      <p:ext uri="{BB962C8B-B14F-4D97-AF65-F5344CB8AC3E}">
        <p14:creationId xmlns:p14="http://schemas.microsoft.com/office/powerpoint/2010/main" val="2482594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0D451-F6E6-FF21-EE33-284BE0EC78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1F784EAC-5D8B-98BF-838F-E1E456BE8C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27880DDE-65E7-AB7A-251F-F60F9A2C60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7F5F08-70E6-6C6A-DC21-E680EF11DE14}"/>
              </a:ext>
            </a:extLst>
          </p:cNvPr>
          <p:cNvSpPr>
            <a:spLocks noGrp="1"/>
          </p:cNvSpPr>
          <p:nvPr>
            <p:ph type="dt" sz="half" idx="10"/>
          </p:nvPr>
        </p:nvSpPr>
        <p:spPr/>
        <p:txBody>
          <a:bodyPr/>
          <a:lstStyle/>
          <a:p>
            <a:fld id="{154D6D57-9F45-4B9B-8089-0FE1C766372C}" type="datetimeFigureOut">
              <a:rPr lang="en-CA" smtClean="0"/>
              <a:t>2026-05-30</a:t>
            </a:fld>
            <a:endParaRPr lang="en-CA"/>
          </a:p>
        </p:txBody>
      </p:sp>
      <p:sp>
        <p:nvSpPr>
          <p:cNvPr id="6" name="Footer Placeholder 5">
            <a:extLst>
              <a:ext uri="{FF2B5EF4-FFF2-40B4-BE49-F238E27FC236}">
                <a16:creationId xmlns:a16="http://schemas.microsoft.com/office/drawing/2014/main" id="{021B2886-7C40-2CF6-DA30-FEFE59C59CE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4C6DE10-9A7D-E92A-2382-783701F91DCE}"/>
              </a:ext>
            </a:extLst>
          </p:cNvPr>
          <p:cNvSpPr>
            <a:spLocks noGrp="1"/>
          </p:cNvSpPr>
          <p:nvPr>
            <p:ph type="sldNum" sz="quarter" idx="12"/>
          </p:nvPr>
        </p:nvSpPr>
        <p:spPr>
          <a:xfrm>
            <a:off x="8610600" y="6356350"/>
            <a:ext cx="2743200" cy="365125"/>
          </a:xfrm>
          <a:prstGeom prst="rect">
            <a:avLst/>
          </a:prstGeom>
        </p:spPr>
        <p:txBody>
          <a:bodyPr/>
          <a:lstStyle/>
          <a:p>
            <a:fld id="{83A0BD35-3878-4D38-A92D-FFE884BC763E}" type="slidenum">
              <a:rPr lang="en-CA" smtClean="0"/>
              <a:t>‹#›</a:t>
            </a:fld>
            <a:endParaRPr lang="en-CA"/>
          </a:p>
        </p:txBody>
      </p:sp>
    </p:spTree>
    <p:extLst>
      <p:ext uri="{BB962C8B-B14F-4D97-AF65-F5344CB8AC3E}">
        <p14:creationId xmlns:p14="http://schemas.microsoft.com/office/powerpoint/2010/main" val="3438291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81B97-7800-1719-D202-1D850060C9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E832F984-0C46-2180-8084-4A367FC56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36DF81BD-2358-6C85-24B2-A85690A3C2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01B711-A9F8-17B4-C623-A454FEDF95CB}"/>
              </a:ext>
            </a:extLst>
          </p:cNvPr>
          <p:cNvSpPr>
            <a:spLocks noGrp="1"/>
          </p:cNvSpPr>
          <p:nvPr>
            <p:ph type="dt" sz="half" idx="10"/>
          </p:nvPr>
        </p:nvSpPr>
        <p:spPr/>
        <p:txBody>
          <a:bodyPr/>
          <a:lstStyle/>
          <a:p>
            <a:fld id="{154D6D57-9F45-4B9B-8089-0FE1C766372C}" type="datetimeFigureOut">
              <a:rPr lang="en-CA" smtClean="0"/>
              <a:t>2026-05-30</a:t>
            </a:fld>
            <a:endParaRPr lang="en-CA"/>
          </a:p>
        </p:txBody>
      </p:sp>
      <p:sp>
        <p:nvSpPr>
          <p:cNvPr id="6" name="Footer Placeholder 5">
            <a:extLst>
              <a:ext uri="{FF2B5EF4-FFF2-40B4-BE49-F238E27FC236}">
                <a16:creationId xmlns:a16="http://schemas.microsoft.com/office/drawing/2014/main" id="{7FCBE08B-9703-DCD1-D9C5-80796DA5A3E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10A880A4-733A-3097-9863-5E89016F8703}"/>
              </a:ext>
            </a:extLst>
          </p:cNvPr>
          <p:cNvSpPr>
            <a:spLocks noGrp="1"/>
          </p:cNvSpPr>
          <p:nvPr>
            <p:ph type="sldNum" sz="quarter" idx="12"/>
          </p:nvPr>
        </p:nvSpPr>
        <p:spPr>
          <a:xfrm>
            <a:off x="8610600" y="6356350"/>
            <a:ext cx="2743200" cy="365125"/>
          </a:xfrm>
          <a:prstGeom prst="rect">
            <a:avLst/>
          </a:prstGeom>
        </p:spPr>
        <p:txBody>
          <a:bodyPr/>
          <a:lstStyle/>
          <a:p>
            <a:fld id="{83A0BD35-3878-4D38-A92D-FFE884BC763E}" type="slidenum">
              <a:rPr lang="en-CA" smtClean="0"/>
              <a:t>‹#›</a:t>
            </a:fld>
            <a:endParaRPr lang="en-CA"/>
          </a:p>
        </p:txBody>
      </p:sp>
    </p:spTree>
    <p:extLst>
      <p:ext uri="{BB962C8B-B14F-4D97-AF65-F5344CB8AC3E}">
        <p14:creationId xmlns:p14="http://schemas.microsoft.com/office/powerpoint/2010/main" val="3481129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9EF45-1CCA-EF78-A92B-A21393AA8928}"/>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4E399B4-0E8D-15F5-896A-7D5F040A49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C1F2C2C-E8B1-7657-5185-1ECADD47B1E0}"/>
              </a:ext>
            </a:extLst>
          </p:cNvPr>
          <p:cNvSpPr>
            <a:spLocks noGrp="1"/>
          </p:cNvSpPr>
          <p:nvPr>
            <p:ph type="dt" sz="half" idx="10"/>
          </p:nvPr>
        </p:nvSpPr>
        <p:spPr/>
        <p:txBody>
          <a:bodyPr/>
          <a:lstStyle/>
          <a:p>
            <a:fld id="{154D6D57-9F45-4B9B-8089-0FE1C766372C}" type="datetimeFigureOut">
              <a:rPr lang="en-CA" smtClean="0"/>
              <a:t>2026-05-30</a:t>
            </a:fld>
            <a:endParaRPr lang="en-CA"/>
          </a:p>
        </p:txBody>
      </p:sp>
      <p:sp>
        <p:nvSpPr>
          <p:cNvPr id="5" name="Footer Placeholder 4">
            <a:extLst>
              <a:ext uri="{FF2B5EF4-FFF2-40B4-BE49-F238E27FC236}">
                <a16:creationId xmlns:a16="http://schemas.microsoft.com/office/drawing/2014/main" id="{2902100A-D0BA-DE2A-A5F9-9A9F4CAE4EE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F9027E1-5112-3D50-F685-E10B10391003}"/>
              </a:ext>
            </a:extLst>
          </p:cNvPr>
          <p:cNvSpPr>
            <a:spLocks noGrp="1"/>
          </p:cNvSpPr>
          <p:nvPr>
            <p:ph type="sldNum" sz="quarter" idx="12"/>
          </p:nvPr>
        </p:nvSpPr>
        <p:spPr>
          <a:xfrm>
            <a:off x="8610600" y="6356350"/>
            <a:ext cx="2743200" cy="365125"/>
          </a:xfrm>
          <a:prstGeom prst="rect">
            <a:avLst/>
          </a:prstGeom>
        </p:spPr>
        <p:txBody>
          <a:bodyPr/>
          <a:lstStyle/>
          <a:p>
            <a:fld id="{83A0BD35-3878-4D38-A92D-FFE884BC763E}" type="slidenum">
              <a:rPr lang="en-CA" smtClean="0"/>
              <a:t>‹#›</a:t>
            </a:fld>
            <a:endParaRPr lang="en-CA"/>
          </a:p>
        </p:txBody>
      </p:sp>
    </p:spTree>
    <p:extLst>
      <p:ext uri="{BB962C8B-B14F-4D97-AF65-F5344CB8AC3E}">
        <p14:creationId xmlns:p14="http://schemas.microsoft.com/office/powerpoint/2010/main" val="3112278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7F9E8F-22C1-FF70-0017-8C3EA6EE21DD}"/>
              </a:ext>
            </a:extLst>
          </p:cNvPr>
          <p:cNvSpPr>
            <a:spLocks noGrp="1"/>
          </p:cNvSpPr>
          <p:nvPr>
            <p:ph type="body" idx="1"/>
          </p:nvPr>
        </p:nvSpPr>
        <p:spPr>
          <a:xfrm>
            <a:off x="838200" y="1416442"/>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0A783AE-48BC-98BA-AC81-395FD4D340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54D6D57-9F45-4B9B-8089-0FE1C766372C}" type="datetimeFigureOut">
              <a:rPr lang="en-CA" smtClean="0"/>
              <a:t>2026-05-30</a:t>
            </a:fld>
            <a:endParaRPr lang="en-CA"/>
          </a:p>
        </p:txBody>
      </p:sp>
      <p:sp>
        <p:nvSpPr>
          <p:cNvPr id="5" name="Footer Placeholder 4">
            <a:extLst>
              <a:ext uri="{FF2B5EF4-FFF2-40B4-BE49-F238E27FC236}">
                <a16:creationId xmlns:a16="http://schemas.microsoft.com/office/drawing/2014/main" id="{5236728C-5A3D-2881-6153-04640B1A1B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7" name="Rectangle 6">
            <a:extLst>
              <a:ext uri="{FF2B5EF4-FFF2-40B4-BE49-F238E27FC236}">
                <a16:creationId xmlns:a16="http://schemas.microsoft.com/office/drawing/2014/main" id="{5B749673-B9C7-9499-163A-293CEE07707F}"/>
              </a:ext>
            </a:extLst>
          </p:cNvPr>
          <p:cNvSpPr/>
          <p:nvPr userDrawn="1"/>
        </p:nvSpPr>
        <p:spPr>
          <a:xfrm>
            <a:off x="0" y="0"/>
            <a:ext cx="12192000" cy="1000664"/>
          </a:xfrm>
          <a:prstGeom prst="rect">
            <a:avLst/>
          </a:prstGeom>
          <a:solidFill>
            <a:srgbClr val="1231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Placeholder 1">
            <a:extLst>
              <a:ext uri="{FF2B5EF4-FFF2-40B4-BE49-F238E27FC236}">
                <a16:creationId xmlns:a16="http://schemas.microsoft.com/office/drawing/2014/main" id="{84D82785-0D18-5963-F805-00089628B0FA}"/>
              </a:ext>
            </a:extLst>
          </p:cNvPr>
          <p:cNvSpPr>
            <a:spLocks noGrp="1"/>
          </p:cNvSpPr>
          <p:nvPr>
            <p:ph type="title"/>
          </p:nvPr>
        </p:nvSpPr>
        <p:spPr>
          <a:xfrm>
            <a:off x="838200" y="155320"/>
            <a:ext cx="10515600" cy="690024"/>
          </a:xfrm>
          <a:prstGeom prst="rect">
            <a:avLst/>
          </a:prstGeom>
        </p:spPr>
        <p:txBody>
          <a:bodyPr vert="horz" lIns="91440" tIns="45720" rIns="91440" bIns="45720" rtlCol="0" anchor="ctr">
            <a:normAutofit/>
          </a:bodyPr>
          <a:lstStyle/>
          <a:p>
            <a:r>
              <a:rPr lang="en-US" dirty="0"/>
              <a:t>Click to edit Master title style</a:t>
            </a:r>
            <a:endParaRPr lang="en-CA" dirty="0"/>
          </a:p>
        </p:txBody>
      </p:sp>
      <p:pic>
        <p:nvPicPr>
          <p:cNvPr id="8" name="Picture 7">
            <a:extLst>
              <a:ext uri="{FF2B5EF4-FFF2-40B4-BE49-F238E27FC236}">
                <a16:creationId xmlns:a16="http://schemas.microsoft.com/office/drawing/2014/main" id="{025D273A-8324-1EFB-78B5-9AD2C444115F}"/>
              </a:ext>
            </a:extLst>
          </p:cNvPr>
          <p:cNvPicPr>
            <a:picLocks noChangeAspect="1"/>
          </p:cNvPicPr>
          <p:nvPr userDrawn="1"/>
        </p:nvPicPr>
        <p:blipFill>
          <a:blip r:embed="rId12"/>
          <a:stretch>
            <a:fillRect/>
          </a:stretch>
        </p:blipFill>
        <p:spPr>
          <a:xfrm>
            <a:off x="10187798" y="5762329"/>
            <a:ext cx="1823637" cy="829267"/>
          </a:xfrm>
          <a:prstGeom prst="rect">
            <a:avLst/>
          </a:prstGeom>
        </p:spPr>
      </p:pic>
      <p:sp>
        <p:nvSpPr>
          <p:cNvPr id="9" name="Rectangle 8">
            <a:extLst>
              <a:ext uri="{FF2B5EF4-FFF2-40B4-BE49-F238E27FC236}">
                <a16:creationId xmlns:a16="http://schemas.microsoft.com/office/drawing/2014/main" id="{AA41EEEE-DD49-ED0C-6E70-D1C97C74306F}"/>
              </a:ext>
            </a:extLst>
          </p:cNvPr>
          <p:cNvSpPr/>
          <p:nvPr userDrawn="1"/>
        </p:nvSpPr>
        <p:spPr>
          <a:xfrm>
            <a:off x="-1" y="6671735"/>
            <a:ext cx="12192001" cy="186265"/>
          </a:xfrm>
          <a:prstGeom prst="rect">
            <a:avLst/>
          </a:prstGeom>
          <a:solidFill>
            <a:srgbClr val="F78F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809474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txStyles>
    <p:titleStyle>
      <a:lvl1pPr algn="ctr" defTabSz="914400" rtl="0" eaLnBrk="1" latinLnBrk="0" hangingPunct="1">
        <a:lnSpc>
          <a:spcPct val="90000"/>
        </a:lnSpc>
        <a:spcBef>
          <a:spcPct val="0"/>
        </a:spcBef>
        <a:buNone/>
        <a:defRPr sz="4400" kern="1200">
          <a:solidFill>
            <a:schemeClr val="bg1"/>
          </a:solidFill>
          <a:latin typeface="League Spartan SemiBold"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eague Spartan Light"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eague Spartan Light"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eague Spartan Light"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eague Spartan Light"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eague Spartan Light"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fV865py2cFY?feature=oembed" TargetMode="Externa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VMUBnXJTDBU?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Fyq4LFAiii4?feature=oembed" TargetMode="Externa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043E7239-1CAE-244F-8A53-850312357F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349" b="15349"/>
          <a:stretch/>
        </p:blipFill>
        <p:spPr bwMode="auto">
          <a:xfrm>
            <a:off x="0" y="0"/>
            <a:ext cx="12192000" cy="63370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02DDD79-0EDE-514A-2AC1-D1EA4D522CCF}"/>
              </a:ext>
            </a:extLst>
          </p:cNvPr>
          <p:cNvSpPr/>
          <p:nvPr/>
        </p:nvSpPr>
        <p:spPr>
          <a:xfrm>
            <a:off x="0" y="0"/>
            <a:ext cx="10823944" cy="6337005"/>
          </a:xfrm>
          <a:prstGeom prst="rect">
            <a:avLst/>
          </a:prstGeom>
          <a:gradFill>
            <a:gsLst>
              <a:gs pos="82000">
                <a:srgbClr val="5A85A1">
                  <a:alpha val="0"/>
                </a:srgbClr>
              </a:gs>
              <a:gs pos="51000">
                <a:srgbClr val="123151"/>
              </a:gs>
              <a:gs pos="0">
                <a:srgbClr val="0D2339"/>
              </a:gs>
              <a:gs pos="100000">
                <a:schemeClr val="bg1">
                  <a:alpha val="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090DA741-7730-5727-82D5-1E125DBC309C}"/>
              </a:ext>
            </a:extLst>
          </p:cNvPr>
          <p:cNvSpPr>
            <a:spLocks noGrp="1"/>
          </p:cNvSpPr>
          <p:nvPr>
            <p:ph type="ctrTitle"/>
          </p:nvPr>
        </p:nvSpPr>
        <p:spPr>
          <a:xfrm>
            <a:off x="234799" y="2382895"/>
            <a:ext cx="8958339" cy="904786"/>
          </a:xfrm>
        </p:spPr>
        <p:txBody>
          <a:bodyPr/>
          <a:lstStyle/>
          <a:p>
            <a:r>
              <a:rPr lang="en-CA" dirty="0"/>
              <a:t>ICC Trial: </a:t>
            </a:r>
            <a:br>
              <a:rPr lang="en-CA" dirty="0"/>
            </a:br>
            <a:r>
              <a:rPr lang="en-CA" dirty="0"/>
              <a:t>Rodrigo Duterte</a:t>
            </a:r>
          </a:p>
        </p:txBody>
      </p:sp>
      <p:sp>
        <p:nvSpPr>
          <p:cNvPr id="3" name="Subtitle 2">
            <a:extLst>
              <a:ext uri="{FF2B5EF4-FFF2-40B4-BE49-F238E27FC236}">
                <a16:creationId xmlns:a16="http://schemas.microsoft.com/office/drawing/2014/main" id="{066FC903-4D9E-C317-5ADB-6C58DF414AEE}"/>
              </a:ext>
            </a:extLst>
          </p:cNvPr>
          <p:cNvSpPr>
            <a:spLocks noGrp="1"/>
          </p:cNvSpPr>
          <p:nvPr>
            <p:ph type="subTitle" idx="1"/>
          </p:nvPr>
        </p:nvSpPr>
        <p:spPr>
          <a:xfrm>
            <a:off x="234799" y="4575717"/>
            <a:ext cx="7683690" cy="620880"/>
          </a:xfrm>
        </p:spPr>
        <p:txBody>
          <a:bodyPr/>
          <a:lstStyle/>
          <a:p>
            <a:r>
              <a:rPr lang="en-CA" dirty="0"/>
              <a:t>How effective are our systems of enforcing </a:t>
            </a:r>
            <a:r>
              <a:rPr lang="en-CA"/>
              <a:t>human rights?</a:t>
            </a:r>
            <a:endParaRPr lang="en-CA" dirty="0"/>
          </a:p>
        </p:txBody>
      </p:sp>
      <p:sp>
        <p:nvSpPr>
          <p:cNvPr id="4" name="Content Placeholder 3">
            <a:extLst>
              <a:ext uri="{FF2B5EF4-FFF2-40B4-BE49-F238E27FC236}">
                <a16:creationId xmlns:a16="http://schemas.microsoft.com/office/drawing/2014/main" id="{C98C6066-D3D7-8B93-11FA-2632812683B4}"/>
              </a:ext>
            </a:extLst>
          </p:cNvPr>
          <p:cNvSpPr>
            <a:spLocks noGrp="1"/>
          </p:cNvSpPr>
          <p:nvPr>
            <p:ph sz="quarter" idx="10"/>
          </p:nvPr>
        </p:nvSpPr>
        <p:spPr>
          <a:xfrm>
            <a:off x="234950" y="3854282"/>
            <a:ext cx="8958263" cy="1031875"/>
          </a:xfrm>
        </p:spPr>
        <p:txBody>
          <a:bodyPr/>
          <a:lstStyle/>
          <a:p>
            <a:r>
              <a:rPr lang="en-CA" sz="3600" dirty="0"/>
              <a:t>Power and Interdependence</a:t>
            </a:r>
          </a:p>
        </p:txBody>
      </p:sp>
      <p:pic>
        <p:nvPicPr>
          <p:cNvPr id="8" name="Picture 7">
            <a:extLst>
              <a:ext uri="{FF2B5EF4-FFF2-40B4-BE49-F238E27FC236}">
                <a16:creationId xmlns:a16="http://schemas.microsoft.com/office/drawing/2014/main" id="{3DE6F62A-C468-D92A-2457-30F965B750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799" y="197947"/>
            <a:ext cx="2509756" cy="1142189"/>
          </a:xfrm>
          <a:prstGeom prst="rect">
            <a:avLst/>
          </a:prstGeom>
        </p:spPr>
      </p:pic>
      <p:cxnSp>
        <p:nvCxnSpPr>
          <p:cNvPr id="10" name="Straight Connector 9">
            <a:extLst>
              <a:ext uri="{FF2B5EF4-FFF2-40B4-BE49-F238E27FC236}">
                <a16:creationId xmlns:a16="http://schemas.microsoft.com/office/drawing/2014/main" id="{7C5E8311-34D3-58F7-B78F-A779BA1FE667}"/>
              </a:ext>
            </a:extLst>
          </p:cNvPr>
          <p:cNvCxnSpPr/>
          <p:nvPr/>
        </p:nvCxnSpPr>
        <p:spPr>
          <a:xfrm>
            <a:off x="350874" y="4517562"/>
            <a:ext cx="4774019"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10246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F557E-653E-A2DA-3A8F-0A8FCF1310B3}"/>
              </a:ext>
            </a:extLst>
          </p:cNvPr>
          <p:cNvSpPr>
            <a:spLocks noGrp="1"/>
          </p:cNvSpPr>
          <p:nvPr>
            <p:ph type="title"/>
          </p:nvPr>
        </p:nvSpPr>
        <p:spPr/>
        <p:txBody>
          <a:bodyPr>
            <a:noAutofit/>
          </a:bodyPr>
          <a:lstStyle/>
          <a:p>
            <a:r>
              <a:rPr lang="en-CA" sz="3200" dirty="0"/>
              <a:t>When someone violates human rights – </a:t>
            </a:r>
            <a:br>
              <a:rPr lang="en-CA" sz="3200" dirty="0"/>
            </a:br>
            <a:r>
              <a:rPr lang="en-CA" sz="3200" dirty="0"/>
              <a:t>what should be done about it?</a:t>
            </a:r>
          </a:p>
        </p:txBody>
      </p:sp>
      <p:sp>
        <p:nvSpPr>
          <p:cNvPr id="3" name="Content Placeholder 2">
            <a:extLst>
              <a:ext uri="{FF2B5EF4-FFF2-40B4-BE49-F238E27FC236}">
                <a16:creationId xmlns:a16="http://schemas.microsoft.com/office/drawing/2014/main" id="{B3600BDB-5B09-8646-C273-3CCA7D38227A}"/>
              </a:ext>
            </a:extLst>
          </p:cNvPr>
          <p:cNvSpPr>
            <a:spLocks noGrp="1"/>
          </p:cNvSpPr>
          <p:nvPr>
            <p:ph idx="1"/>
          </p:nvPr>
        </p:nvSpPr>
        <p:spPr>
          <a:xfrm>
            <a:off x="838200" y="1416442"/>
            <a:ext cx="6200274" cy="4351338"/>
          </a:xfrm>
        </p:spPr>
        <p:txBody>
          <a:bodyPr/>
          <a:lstStyle/>
          <a:p>
            <a:r>
              <a:rPr lang="en-CA" dirty="0"/>
              <a:t>If someone – a person, police officer, or even a president seriously violated another person’s human rights, what should happen?</a:t>
            </a:r>
          </a:p>
          <a:p>
            <a:r>
              <a:rPr lang="en-CA" dirty="0"/>
              <a:t>Who should be responsible for doing something about it?</a:t>
            </a:r>
          </a:p>
        </p:txBody>
      </p:sp>
      <p:pic>
        <p:nvPicPr>
          <p:cNvPr id="5" name="Picture 4">
            <a:extLst>
              <a:ext uri="{FF2B5EF4-FFF2-40B4-BE49-F238E27FC236}">
                <a16:creationId xmlns:a16="http://schemas.microsoft.com/office/drawing/2014/main" id="{4BF9A9FA-528A-4801-DE53-83A9BEC71534}"/>
              </a:ext>
            </a:extLst>
          </p:cNvPr>
          <p:cNvPicPr>
            <a:picLocks noChangeAspect="1"/>
          </p:cNvPicPr>
          <p:nvPr/>
        </p:nvPicPr>
        <p:blipFill>
          <a:blip r:embed="rId3"/>
          <a:srcRect t="5865" b="24752"/>
          <a:stretch>
            <a:fillRect/>
          </a:stretch>
        </p:blipFill>
        <p:spPr>
          <a:xfrm>
            <a:off x="7640053" y="1201749"/>
            <a:ext cx="4280141" cy="4454502"/>
          </a:xfrm>
          <a:prstGeom prst="rect">
            <a:avLst/>
          </a:prstGeom>
        </p:spPr>
      </p:pic>
    </p:spTree>
    <p:extLst>
      <p:ext uri="{BB962C8B-B14F-4D97-AF65-F5344CB8AC3E}">
        <p14:creationId xmlns:p14="http://schemas.microsoft.com/office/powerpoint/2010/main" val="3159856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5D099-EC62-3D9B-97D4-7AB7CAD2C004}"/>
              </a:ext>
            </a:extLst>
          </p:cNvPr>
          <p:cNvSpPr>
            <a:spLocks noGrp="1"/>
          </p:cNvSpPr>
          <p:nvPr>
            <p:ph type="title"/>
          </p:nvPr>
        </p:nvSpPr>
        <p:spPr/>
        <p:txBody>
          <a:bodyPr>
            <a:noAutofit/>
          </a:bodyPr>
          <a:lstStyle/>
          <a:p>
            <a:r>
              <a:rPr lang="en-CA" sz="3600" dirty="0"/>
              <a:t>Why can it be difficult to enforce human rights?</a:t>
            </a:r>
          </a:p>
        </p:txBody>
      </p:sp>
      <p:sp>
        <p:nvSpPr>
          <p:cNvPr id="3" name="Content Placeholder 2">
            <a:extLst>
              <a:ext uri="{FF2B5EF4-FFF2-40B4-BE49-F238E27FC236}">
                <a16:creationId xmlns:a16="http://schemas.microsoft.com/office/drawing/2014/main" id="{5E7F518D-BB08-5032-7382-126562B716F1}"/>
              </a:ext>
            </a:extLst>
          </p:cNvPr>
          <p:cNvSpPr>
            <a:spLocks noGrp="1"/>
          </p:cNvSpPr>
          <p:nvPr>
            <p:ph idx="1"/>
          </p:nvPr>
        </p:nvSpPr>
        <p:spPr>
          <a:xfrm>
            <a:off x="4124324" y="1416442"/>
            <a:ext cx="7229475" cy="4351338"/>
          </a:xfrm>
        </p:spPr>
        <p:txBody>
          <a:bodyPr/>
          <a:lstStyle/>
          <a:p>
            <a:r>
              <a:rPr lang="en-CA" dirty="0"/>
              <a:t>What are some of the challenges of enforcing human rights?</a:t>
            </a:r>
          </a:p>
          <a:p>
            <a:endParaRPr lang="en-CA" dirty="0"/>
          </a:p>
          <a:p>
            <a:r>
              <a:rPr lang="en-CA" dirty="0"/>
              <a:t>Things to consider:</a:t>
            </a:r>
          </a:p>
          <a:p>
            <a:pPr lvl="1"/>
            <a:r>
              <a:rPr lang="en-CA" dirty="0"/>
              <a:t>Where human rights happen</a:t>
            </a:r>
          </a:p>
          <a:p>
            <a:pPr lvl="1"/>
            <a:r>
              <a:rPr lang="en-CA" dirty="0"/>
              <a:t>Who the violators are </a:t>
            </a:r>
          </a:p>
          <a:p>
            <a:pPr lvl="1"/>
            <a:r>
              <a:rPr lang="en-CA" dirty="0"/>
              <a:t>National means of enforcement vs. international means of enforcement</a:t>
            </a:r>
          </a:p>
        </p:txBody>
      </p:sp>
      <p:pic>
        <p:nvPicPr>
          <p:cNvPr id="5" name="Picture 4">
            <a:extLst>
              <a:ext uri="{FF2B5EF4-FFF2-40B4-BE49-F238E27FC236}">
                <a16:creationId xmlns:a16="http://schemas.microsoft.com/office/drawing/2014/main" id="{BA4CB6BC-EB22-35A6-6E5A-42F55879883E}"/>
              </a:ext>
            </a:extLst>
          </p:cNvPr>
          <p:cNvPicPr>
            <a:picLocks noChangeAspect="1"/>
          </p:cNvPicPr>
          <p:nvPr/>
        </p:nvPicPr>
        <p:blipFill>
          <a:blip r:embed="rId3"/>
          <a:stretch>
            <a:fillRect/>
          </a:stretch>
        </p:blipFill>
        <p:spPr>
          <a:xfrm>
            <a:off x="171449" y="1109662"/>
            <a:ext cx="3629025" cy="5443538"/>
          </a:xfrm>
          <a:prstGeom prst="rect">
            <a:avLst/>
          </a:prstGeom>
        </p:spPr>
      </p:pic>
    </p:spTree>
    <p:extLst>
      <p:ext uri="{BB962C8B-B14F-4D97-AF65-F5344CB8AC3E}">
        <p14:creationId xmlns:p14="http://schemas.microsoft.com/office/powerpoint/2010/main" val="4049206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6B64D-4A95-E896-7938-1255ED7921AC}"/>
              </a:ext>
            </a:extLst>
          </p:cNvPr>
          <p:cNvSpPr>
            <a:spLocks noGrp="1"/>
          </p:cNvSpPr>
          <p:nvPr>
            <p:ph type="title"/>
          </p:nvPr>
        </p:nvSpPr>
        <p:spPr/>
        <p:txBody>
          <a:bodyPr>
            <a:noAutofit/>
          </a:bodyPr>
          <a:lstStyle/>
          <a:p>
            <a:r>
              <a:rPr lang="en-CA" sz="3600" dirty="0"/>
              <a:t>What do these clips show us about Duterte?</a:t>
            </a:r>
          </a:p>
        </p:txBody>
      </p:sp>
      <p:pic>
        <p:nvPicPr>
          <p:cNvPr id="6" name="Online Media 5" title="President Rodrigo Duterte's Blunt Talk">
            <a:hlinkClick r:id="" action="ppaction://media"/>
            <a:extLst>
              <a:ext uri="{FF2B5EF4-FFF2-40B4-BE49-F238E27FC236}">
                <a16:creationId xmlns:a16="http://schemas.microsoft.com/office/drawing/2014/main" id="{0E80DC31-8279-7A25-9BBF-C45930E7BF53}"/>
              </a:ext>
            </a:extLst>
          </p:cNvPr>
          <p:cNvPicPr>
            <a:picLocks noRot="1" noChangeAspect="1"/>
          </p:cNvPicPr>
          <p:nvPr>
            <a:videoFile r:link="rId1"/>
          </p:nvPr>
        </p:nvPicPr>
        <p:blipFill>
          <a:blip r:embed="rId4"/>
          <a:stretch>
            <a:fillRect/>
          </a:stretch>
        </p:blipFill>
        <p:spPr>
          <a:xfrm>
            <a:off x="286919" y="1172227"/>
            <a:ext cx="9410533" cy="5312794"/>
          </a:xfrm>
          <a:prstGeom prst="rect">
            <a:avLst/>
          </a:prstGeom>
        </p:spPr>
      </p:pic>
    </p:spTree>
    <p:extLst>
      <p:ext uri="{BB962C8B-B14F-4D97-AF65-F5344CB8AC3E}">
        <p14:creationId xmlns:p14="http://schemas.microsoft.com/office/powerpoint/2010/main" val="2840786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64EB0-096E-01C1-2891-E70630BA2D4A}"/>
              </a:ext>
            </a:extLst>
          </p:cNvPr>
          <p:cNvSpPr>
            <a:spLocks noGrp="1"/>
          </p:cNvSpPr>
          <p:nvPr>
            <p:ph type="title"/>
          </p:nvPr>
        </p:nvSpPr>
        <p:spPr/>
        <p:txBody>
          <a:bodyPr>
            <a:normAutofit fontScale="90000"/>
          </a:bodyPr>
          <a:lstStyle/>
          <a:p>
            <a:r>
              <a:rPr lang="en-CA" dirty="0"/>
              <a:t>What was Duterte arrested for?</a:t>
            </a:r>
          </a:p>
        </p:txBody>
      </p:sp>
      <p:pic>
        <p:nvPicPr>
          <p:cNvPr id="4" name="Online Media 3" title="Rodrigo Duterte, former Philippines president, en route to The Hague after arrest warrant | BBC News">
            <a:hlinkClick r:id="" action="ppaction://media"/>
            <a:extLst>
              <a:ext uri="{FF2B5EF4-FFF2-40B4-BE49-F238E27FC236}">
                <a16:creationId xmlns:a16="http://schemas.microsoft.com/office/drawing/2014/main" id="{B55E501A-6F7A-8820-3FE9-055B7DB306DF}"/>
              </a:ext>
            </a:extLst>
          </p:cNvPr>
          <p:cNvPicPr>
            <a:picLocks noRot="1" noChangeAspect="1"/>
          </p:cNvPicPr>
          <p:nvPr>
            <a:videoFile r:link="rId1"/>
          </p:nvPr>
        </p:nvPicPr>
        <p:blipFill>
          <a:blip r:embed="rId3"/>
          <a:stretch>
            <a:fillRect/>
          </a:stretch>
        </p:blipFill>
        <p:spPr>
          <a:xfrm>
            <a:off x="178635" y="1115358"/>
            <a:ext cx="9639133" cy="5441852"/>
          </a:xfrm>
          <a:prstGeom prst="rect">
            <a:avLst/>
          </a:prstGeom>
        </p:spPr>
      </p:pic>
    </p:spTree>
    <p:extLst>
      <p:ext uri="{BB962C8B-B14F-4D97-AF65-F5344CB8AC3E}">
        <p14:creationId xmlns:p14="http://schemas.microsoft.com/office/powerpoint/2010/main" val="403728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B292C-5795-3DC7-E257-E30CAB419377}"/>
              </a:ext>
            </a:extLst>
          </p:cNvPr>
          <p:cNvSpPr>
            <a:spLocks noGrp="1"/>
          </p:cNvSpPr>
          <p:nvPr>
            <p:ph type="title"/>
          </p:nvPr>
        </p:nvSpPr>
        <p:spPr/>
        <p:txBody>
          <a:bodyPr>
            <a:normAutofit fontScale="90000"/>
          </a:bodyPr>
          <a:lstStyle/>
          <a:p>
            <a:r>
              <a:rPr lang="en-CA" dirty="0"/>
              <a:t>What are the next steps in the case?</a:t>
            </a:r>
          </a:p>
        </p:txBody>
      </p:sp>
      <p:pic>
        <p:nvPicPr>
          <p:cNvPr id="4" name="Online Media 3" title="International Criminal Court confirms charges against former President Rodrigo Duterte | GMA News">
            <a:hlinkClick r:id="" action="ppaction://media"/>
            <a:extLst>
              <a:ext uri="{FF2B5EF4-FFF2-40B4-BE49-F238E27FC236}">
                <a16:creationId xmlns:a16="http://schemas.microsoft.com/office/drawing/2014/main" id="{32C8C899-4876-0E8C-B1B5-22AB353DEF91}"/>
              </a:ext>
            </a:extLst>
          </p:cNvPr>
          <p:cNvPicPr>
            <a:picLocks noRot="1" noChangeAspect="1"/>
          </p:cNvPicPr>
          <p:nvPr>
            <a:videoFile r:link="rId1"/>
          </p:nvPr>
        </p:nvPicPr>
        <p:blipFill>
          <a:blip r:embed="rId4"/>
          <a:stretch>
            <a:fillRect/>
          </a:stretch>
        </p:blipFill>
        <p:spPr>
          <a:xfrm>
            <a:off x="142541" y="1134761"/>
            <a:ext cx="9711322" cy="5482607"/>
          </a:xfrm>
          <a:prstGeom prst="rect">
            <a:avLst/>
          </a:prstGeom>
        </p:spPr>
      </p:pic>
    </p:spTree>
    <p:extLst>
      <p:ext uri="{BB962C8B-B14F-4D97-AF65-F5344CB8AC3E}">
        <p14:creationId xmlns:p14="http://schemas.microsoft.com/office/powerpoint/2010/main" val="387919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5A87F-A375-4BE2-D0A5-9A66BDC50887}"/>
              </a:ext>
            </a:extLst>
          </p:cNvPr>
          <p:cNvSpPr>
            <a:spLocks noGrp="1"/>
          </p:cNvSpPr>
          <p:nvPr>
            <p:ph type="title"/>
          </p:nvPr>
        </p:nvSpPr>
        <p:spPr/>
        <p:txBody>
          <a:bodyPr>
            <a:normAutofit fontScale="90000"/>
          </a:bodyPr>
          <a:lstStyle/>
          <a:p>
            <a:r>
              <a:rPr lang="en-CA" dirty="0"/>
              <a:t>Further Research</a:t>
            </a:r>
          </a:p>
        </p:txBody>
      </p:sp>
      <p:sp>
        <p:nvSpPr>
          <p:cNvPr id="3" name="Content Placeholder 2">
            <a:extLst>
              <a:ext uri="{FF2B5EF4-FFF2-40B4-BE49-F238E27FC236}">
                <a16:creationId xmlns:a16="http://schemas.microsoft.com/office/drawing/2014/main" id="{C65C0E56-6BEA-6C9D-5CC1-D2C6309587CC}"/>
              </a:ext>
            </a:extLst>
          </p:cNvPr>
          <p:cNvSpPr>
            <a:spLocks noGrp="1"/>
          </p:cNvSpPr>
          <p:nvPr>
            <p:ph idx="1"/>
          </p:nvPr>
        </p:nvSpPr>
        <p:spPr>
          <a:xfrm>
            <a:off x="838200" y="1416442"/>
            <a:ext cx="4780547" cy="4351338"/>
          </a:xfrm>
        </p:spPr>
        <p:txBody>
          <a:bodyPr/>
          <a:lstStyle/>
          <a:p>
            <a:r>
              <a:rPr lang="en-CA" dirty="0"/>
              <a:t>Research another case of the International Criminal Court:</a:t>
            </a:r>
          </a:p>
          <a:p>
            <a:pPr lvl="1"/>
            <a:r>
              <a:rPr lang="en-CA" dirty="0"/>
              <a:t>Who was put on trial – where were they from?</a:t>
            </a:r>
          </a:p>
          <a:p>
            <a:pPr lvl="1"/>
            <a:r>
              <a:rPr lang="en-CA" dirty="0"/>
              <a:t>What were charged with?</a:t>
            </a:r>
          </a:p>
          <a:p>
            <a:pPr lvl="1"/>
            <a:r>
              <a:rPr lang="en-CA" dirty="0"/>
              <a:t>What was the verdict?</a:t>
            </a:r>
          </a:p>
          <a:p>
            <a:pPr lvl="1"/>
            <a:r>
              <a:rPr lang="en-CA" dirty="0"/>
              <a:t>What was the sentence – if any?</a:t>
            </a:r>
          </a:p>
          <a:p>
            <a:r>
              <a:rPr lang="en-CA" dirty="0"/>
              <a:t>Can you perhaps use that case to predict what might happen in the Duterte case?</a:t>
            </a:r>
          </a:p>
        </p:txBody>
      </p:sp>
      <p:pic>
        <p:nvPicPr>
          <p:cNvPr id="1026" name="Picture 2" descr="undefined">
            <a:extLst>
              <a:ext uri="{FF2B5EF4-FFF2-40B4-BE49-F238E27FC236}">
                <a16:creationId xmlns:a16="http://schemas.microsoft.com/office/drawing/2014/main" id="{F255BFEC-B829-7A21-7AF0-6A5838452B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7397" y="1372280"/>
            <a:ext cx="4306403" cy="37177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C064A3A-ED77-2652-23DF-ED3690CB0AF8}"/>
              </a:ext>
            </a:extLst>
          </p:cNvPr>
          <p:cNvSpPr txBox="1"/>
          <p:nvPr/>
        </p:nvSpPr>
        <p:spPr>
          <a:xfrm>
            <a:off x="7273089" y="5090038"/>
            <a:ext cx="3855017" cy="1095172"/>
          </a:xfrm>
          <a:prstGeom prst="rect">
            <a:avLst/>
          </a:prstGeom>
          <a:noFill/>
        </p:spPr>
        <p:txBody>
          <a:bodyPr wrap="square">
            <a:spAutoFit/>
          </a:bodyPr>
          <a:lstStyle/>
          <a:p>
            <a:pPr algn="ctr">
              <a:lnSpc>
                <a:spcPts val="2700"/>
              </a:lnSpc>
              <a:spcAft>
                <a:spcPts val="750"/>
              </a:spcAft>
              <a:buNone/>
            </a:pPr>
            <a:r>
              <a:rPr lang="en-CA" b="0" i="0" dirty="0">
                <a:solidFill>
                  <a:srgbClr val="202122"/>
                </a:solidFill>
                <a:effectLst/>
                <a:latin typeface="League Spartan Light" pitchFamily="50" charset="0"/>
              </a:rPr>
              <a:t>International Criminal Court (ICC) logo</a:t>
            </a:r>
          </a:p>
          <a:p>
            <a:pPr algn="ctr">
              <a:buNone/>
            </a:pPr>
            <a:br>
              <a:rPr lang="en-CA" dirty="0">
                <a:latin typeface="League Spartan Light" pitchFamily="50" charset="0"/>
              </a:rPr>
            </a:br>
            <a:endParaRPr lang="en-CA" dirty="0">
              <a:latin typeface="League Spartan Light" pitchFamily="50" charset="0"/>
            </a:endParaRPr>
          </a:p>
        </p:txBody>
      </p:sp>
    </p:spTree>
    <p:extLst>
      <p:ext uri="{BB962C8B-B14F-4D97-AF65-F5344CB8AC3E}">
        <p14:creationId xmlns:p14="http://schemas.microsoft.com/office/powerpoint/2010/main" val="26906140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300</TotalTime>
  <Words>730</Words>
  <Application>Microsoft Office PowerPoint</Application>
  <PresentationFormat>Widescreen</PresentationFormat>
  <Paragraphs>46</Paragraphs>
  <Slides>7</Slides>
  <Notes>6</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League Spartan SemiBold</vt:lpstr>
      <vt:lpstr>League Spartan Light</vt:lpstr>
      <vt:lpstr>League Spartan ExtraBold</vt:lpstr>
      <vt:lpstr>Arial</vt:lpstr>
      <vt:lpstr>Office Theme</vt:lpstr>
      <vt:lpstr>ICC Trial:  Rodrigo Duterte</vt:lpstr>
      <vt:lpstr>When someone violates human rights –  what should be done about it?</vt:lpstr>
      <vt:lpstr>Why can it be difficult to enforce human rights?</vt:lpstr>
      <vt:lpstr>What do these clips show us about Duterte?</vt:lpstr>
      <vt:lpstr>What was Duterte arrested for?</vt:lpstr>
      <vt:lpstr>What are the next steps in the case?</vt:lpstr>
      <vt:lpstr>Further Research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Pawel Korczyk</dc:creator>
  <cp:lastModifiedBy>Pawel Korczyk</cp:lastModifiedBy>
  <cp:revision>4</cp:revision>
  <dcterms:created xsi:type="dcterms:W3CDTF">2026-01-29T01:47:15Z</dcterms:created>
  <dcterms:modified xsi:type="dcterms:W3CDTF">2026-05-31T01:48:48Z</dcterms:modified>
</cp:coreProperties>
</file>